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80" r:id="rId3"/>
    <p:sldId id="262" r:id="rId4"/>
    <p:sldId id="264" r:id="rId5"/>
    <p:sldId id="265" r:id="rId6"/>
    <p:sldId id="259" r:id="rId7"/>
    <p:sldId id="266" r:id="rId8"/>
    <p:sldId id="267" r:id="rId9"/>
    <p:sldId id="269" r:id="rId10"/>
    <p:sldId id="270" r:id="rId11"/>
    <p:sldId id="277" r:id="rId12"/>
    <p:sldId id="279" r:id="rId13"/>
    <p:sldId id="274" r:id="rId14"/>
    <p:sldId id="278" r:id="rId15"/>
    <p:sldId id="275" r:id="rId16"/>
    <p:sldId id="276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на" initials="Я" lastIdx="0" clrIdx="0">
    <p:extLst>
      <p:ext uri="{19B8F6BF-5375-455C-9EA6-DF929625EA0E}">
        <p15:presenceInfo xmlns="" xmlns:p15="http://schemas.microsoft.com/office/powerpoint/2012/main" userId="Я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E885F-24E6-44E1-9200-901500F45753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49967-CB69-418A-ADCD-52861841A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43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9967-CB69-418A-ADCD-52861841A53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754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5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2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6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6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3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1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4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9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71802" y="1500174"/>
            <a:ext cx="45365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БЕЗОПАСНЫЙ МАРШРУТ ДОШКОЛЬНИКА</a:t>
            </a:r>
          </a:p>
          <a:p>
            <a:r>
              <a:rPr lang="ru-RU" sz="2000" dirty="0" smtClean="0"/>
              <a:t>МБДОУ </a:t>
            </a:r>
            <a:r>
              <a:rPr lang="ru-RU" sz="2000" dirty="0"/>
              <a:t>детский сад «</a:t>
            </a:r>
            <a:r>
              <a:rPr lang="ru-RU" sz="2000" dirty="0" err="1"/>
              <a:t>Аленушка</a:t>
            </a:r>
            <a:r>
              <a:rPr lang="ru-RU" sz="2000" dirty="0"/>
              <a:t>»</a:t>
            </a:r>
          </a:p>
          <a:p>
            <a:r>
              <a:rPr lang="ru-RU" sz="2000" dirty="0"/>
              <a:t>(с. </a:t>
            </a:r>
            <a:r>
              <a:rPr lang="ru-RU" sz="2000" dirty="0" err="1"/>
              <a:t>Новиковка</a:t>
            </a:r>
            <a:r>
              <a:rPr lang="ru-RU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5559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-9939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 smtClean="0"/>
              <a:t>Познавательная деятельность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6577" y="729830"/>
            <a:ext cx="9144793" cy="42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5486" y="2531615"/>
            <a:ext cx="5768514" cy="4326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729830"/>
            <a:ext cx="4511174" cy="3383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104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943454"/>
            <a:ext cx="6552728" cy="4914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460851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596847"/>
            <a:ext cx="3151918" cy="428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19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87624" y="14053"/>
            <a:ext cx="5688632" cy="3414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1560" y="3257600"/>
            <a:ext cx="727673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796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79512" y="-75483"/>
            <a:ext cx="8229600" cy="5762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 err="1" smtClean="0"/>
              <a:t>Автогородок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97094"/>
            <a:ext cx="9144793" cy="420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003207"/>
            <a:ext cx="7452320" cy="5589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4544" y="2990142"/>
            <a:ext cx="3008334" cy="38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6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20688"/>
            <a:ext cx="8064896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79512" y="-75483"/>
            <a:ext cx="8229600" cy="5762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 smtClean="0"/>
              <a:t>Работа комиссии за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7574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264351" y="-9939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 smtClean="0"/>
              <a:t>Уголок ПДД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" y="593685"/>
            <a:ext cx="576064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06152" y="4031686"/>
            <a:ext cx="4415164" cy="2826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069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116632"/>
            <a:ext cx="6144683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88024" y="3645024"/>
            <a:ext cx="4752528" cy="237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84984"/>
            <a:ext cx="4560990" cy="342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7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12776"/>
            <a:ext cx="5039444" cy="3791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88640"/>
            <a:ext cx="777240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90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88640"/>
            <a:ext cx="6732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Нормативно –методическое объединение:</a:t>
            </a:r>
            <a:endParaRPr lang="ru-RU" altLang="ru-RU" sz="3200" b="1" i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03791" y="1556792"/>
            <a:ext cx="5337593" cy="6165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1.Федеральная целевая программа повышения безопасности дорожного движения 2011-2020 гг.</a:t>
            </a:r>
          </a:p>
          <a:p>
            <a:pPr algn="l"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2.Устав Муниципального бюджетного дошкольного образовательного учреждения детского сада «Алёнушка».</a:t>
            </a:r>
          </a:p>
          <a:p>
            <a:pPr algn="l"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3.Как обеспечить безопасность дошкольников К. Ю. Белая, Л. В. </a:t>
            </a:r>
            <a:r>
              <a:rPr lang="ru-RU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Куцакова</a:t>
            </a:r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l"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4.Безопасность В. А. </a:t>
            </a:r>
            <a:r>
              <a:rPr lang="ru-RU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Деркунская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А.Г. Гогоберидзе</a:t>
            </a:r>
            <a:endParaRPr lang="ru-RU" sz="2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56176" y="3429000"/>
            <a:ext cx="2736304" cy="27363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ешение 6"/>
          <p:cNvSpPr/>
          <p:nvPr/>
        </p:nvSpPr>
        <p:spPr>
          <a:xfrm rot="5400000">
            <a:off x="6195507" y="3924055"/>
            <a:ext cx="2657642" cy="1746194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77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7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4"/>
          <p:cNvSpPr txBox="1">
            <a:spLocks/>
          </p:cNvSpPr>
          <p:nvPr/>
        </p:nvSpPr>
        <p:spPr>
          <a:xfrm>
            <a:off x="2123728" y="175495"/>
            <a:ext cx="5254633" cy="65070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Вид</a:t>
            </a:r>
            <a:r>
              <a:rPr lang="en-GB" sz="2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8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</a:t>
            </a:r>
            <a:r>
              <a:rPr lang="ru-RU" sz="28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езентации</a:t>
            </a:r>
            <a:r>
              <a:rPr lang="en-GB" sz="2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/>
            </a:r>
            <a:br>
              <a:rPr lang="en-GB" sz="2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</a:br>
            <a:r>
              <a:rPr lang="en-GB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Познавательно-игров</a:t>
            </a:r>
            <a:r>
              <a:rPr lang="ru-RU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ая</a:t>
            </a:r>
            <a: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/>
            </a:r>
            <a:b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</a:br>
            <a:r>
              <a:rPr lang="ru-RU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/>
            </a:r>
            <a:br>
              <a:rPr lang="ru-RU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</a:br>
            <a:r>
              <a:rPr lang="en-GB" sz="28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Цель</a:t>
            </a:r>
            <a:r>
              <a:rPr lang="en-GB" sz="2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:</a:t>
            </a:r>
            <a:br>
              <a:rPr lang="en-GB" sz="2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</a:br>
            <a:r>
              <a:rPr lang="en-GB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снижение</a:t>
            </a:r>
            <a: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дорожно-транспортного</a:t>
            </a:r>
            <a: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травматизма</a:t>
            </a:r>
            <a: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среди</a:t>
            </a:r>
            <a: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детей</a:t>
            </a:r>
            <a: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дошкольного</a:t>
            </a:r>
            <a: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возраста</a:t>
            </a:r>
            <a: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путем</a:t>
            </a:r>
            <a: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повышения</a:t>
            </a:r>
            <a: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 </a:t>
            </a:r>
            <a:r>
              <a:rPr lang="en-GB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уровня</a:t>
            </a:r>
            <a: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знаний</a:t>
            </a:r>
            <a: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правил</a:t>
            </a:r>
            <a: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дорожного</a:t>
            </a:r>
            <a: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движения</a:t>
            </a:r>
            <a: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и </a:t>
            </a:r>
            <a:r>
              <a:rPr lang="en-GB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культуры</a:t>
            </a:r>
            <a: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поведения</a:t>
            </a:r>
            <a: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на</a:t>
            </a:r>
            <a: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дороге</a:t>
            </a:r>
            <a:r>
              <a:rPr lang="en-GB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.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3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70" y="-9597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87779" y="5301207"/>
            <a:ext cx="1667192" cy="158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3"/>
          <p:cNvSpPr txBox="1">
            <a:spLocks/>
          </p:cNvSpPr>
          <p:nvPr/>
        </p:nvSpPr>
        <p:spPr>
          <a:xfrm>
            <a:off x="2411760" y="231405"/>
            <a:ext cx="6192688" cy="6165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З</a:t>
            </a:r>
            <a:r>
              <a:rPr lang="en-GB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адачи</a:t>
            </a: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:</a:t>
            </a:r>
          </a:p>
          <a:p>
            <a:pPr algn="l"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Фо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рмирование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у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детей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навыков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ru-RU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осознанного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безопасного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поведения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на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улиц</a:t>
            </a:r>
            <a:r>
              <a:rPr lang="ru-RU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ах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ru-RU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села;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/>
            </a:r>
            <a:b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</a:b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/>
            </a:r>
            <a:b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</a:b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Усвоение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детьми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первоначальных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знаний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о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правилах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безопасного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поведения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на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улице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;</a:t>
            </a:r>
            <a:b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</a:b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/>
            </a:r>
            <a:b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</a:b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Совершенствование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навыков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ориентации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в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пространстве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;</a:t>
            </a:r>
            <a:r>
              <a:rPr lang="en-GB" sz="8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/>
            </a:r>
            <a:br>
              <a:rPr lang="en-GB" sz="8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</a:b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Формирование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реакции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способности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предвидеть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возможную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опасность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умение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выбрать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правильное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решение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в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условиях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дорожного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движения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;</a:t>
            </a:r>
            <a:b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</a:b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/>
            </a:r>
            <a:b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</a:b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Формирование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у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дошкольников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правил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дорожной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грамотности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как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составной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части</a:t>
            </a:r>
            <a:r>
              <a:rPr lang="en-GB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общей</a:t>
            </a:r>
            <a:r>
              <a:rPr lang="ru-RU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культуры</a:t>
            </a:r>
            <a:r>
              <a:rPr lang="ru-RU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ребенка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55090"/>
            <a:ext cx="9143999" cy="6286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007267" y="188640"/>
            <a:ext cx="7129462" cy="53292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Принципы</a:t>
            </a:r>
            <a:r>
              <a:rPr lang="en-GB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построени</a:t>
            </a: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я</a:t>
            </a:r>
            <a:r>
              <a:rPr lang="en-GB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:</a:t>
            </a:r>
            <a:br>
              <a:rPr lang="en-GB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</a:b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/>
            </a:r>
            <a:b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</a:b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Принцип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интеграции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образовательных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областей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в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соответствии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с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возрастными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полоролевыми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возможностями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и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особенностями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детей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;</a:t>
            </a:r>
            <a:b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</a:b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Комплексно-тематический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принцип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;</a:t>
            </a:r>
            <a:b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</a:b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Решение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поставленных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задач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предусматривается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в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совместной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деятельности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взрослого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и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детей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в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самостоятельной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деятельности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детей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при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проведении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режимных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моментов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;</a:t>
            </a:r>
            <a:b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</a:b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Принцип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доступности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последовательности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и </a:t>
            </a:r>
            <a:r>
              <a:rPr lang="en-GB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систематичности</a:t>
            </a:r>
            <a:r>
              <a:rPr lang="en-GB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.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541" y="6309320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25" y="1210379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999090" y="71565"/>
            <a:ext cx="7200900" cy="11525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Формы совместной деятельности взрослого и ребенка, самостоятельной деятельности детей</a:t>
            </a:r>
            <a:r>
              <a:rPr lang="en-GB" sz="20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/>
            </a:r>
            <a:br>
              <a:rPr lang="en-GB" sz="20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</a:br>
            <a:endParaRPr lang="ru-RU" sz="2000" dirty="0"/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999090" y="1620332"/>
            <a:ext cx="7127875" cy="4568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n-GB" sz="18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Игровая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 -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дидактические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игры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сюжетно-ролевые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игры</a:t>
            </a:r>
            <a:endParaRPr lang="en-GB" sz="18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itchFamily="16" charset="0"/>
            </a:endParaRPr>
          </a:p>
          <a:p>
            <a:pPr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18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Коммуникативная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–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беседы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ситуативный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разговор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 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загадки</a:t>
            </a:r>
            <a:endParaRPr lang="en-GB" sz="18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itchFamily="16" charset="0"/>
            </a:endParaRPr>
          </a:p>
          <a:p>
            <a:pPr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n-GB" sz="18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Трудовая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–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формирование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представлений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о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труде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профессиях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совместные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действия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поручения</a:t>
            </a:r>
            <a:endParaRPr lang="en-GB" sz="18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itchFamily="16" charset="0"/>
            </a:endParaRPr>
          </a:p>
          <a:p>
            <a:pPr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n-GB" sz="18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Двигательная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– 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подвижные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игры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прогулки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игровые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упражнения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соревнования</a:t>
            </a:r>
            <a:endParaRPr lang="en-GB" sz="18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itchFamily="16" charset="0"/>
            </a:endParaRPr>
          </a:p>
          <a:p>
            <a:pPr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n-GB" sz="18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Познавательно-исследовательская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–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наблюдение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решение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проблемных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ситуаций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моделирование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рассматривание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иллюстраций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викторины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демонстрация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фильмов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работа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с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плакатами</a:t>
            </a:r>
            <a:endParaRPr lang="en-GB" sz="18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itchFamily="16" charset="0"/>
            </a:endParaRPr>
          </a:p>
          <a:p>
            <a:pPr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n-GB" sz="18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Музыкально-художественная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–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слушание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исполнение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праздники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развлечения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досуги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импровизация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драматизация</a:t>
            </a:r>
            <a:endParaRPr lang="en-GB" sz="18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itchFamily="16" charset="0"/>
            </a:endParaRPr>
          </a:p>
          <a:p>
            <a:pPr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n-GB" sz="18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Восприятие</a:t>
            </a:r>
            <a:r>
              <a:rPr lang="en-GB" sz="1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18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художественной</a:t>
            </a:r>
            <a:r>
              <a:rPr lang="en-GB" sz="1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18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литературы</a:t>
            </a:r>
            <a:r>
              <a:rPr lang="en-GB" sz="1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–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чтение</a:t>
            </a:r>
            <a:r>
              <a:rPr lang="ru-RU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произведений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обсуждение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разучивание</a:t>
            </a:r>
            <a:endParaRPr lang="en-GB" sz="18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itchFamily="16" charset="0"/>
            </a:endParaRPr>
          </a:p>
          <a:p>
            <a:pPr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n-GB" sz="18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Продуктивная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 -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рисунок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лепка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аппликация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,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ручной</a:t>
            </a:r>
            <a:r>
              <a:rPr lang="en-GB" sz="1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 </a:t>
            </a:r>
            <a:r>
              <a:rPr lang="en-GB" sz="1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6" charset="0"/>
              </a:rPr>
              <a:t>труд</a:t>
            </a:r>
            <a:endParaRPr lang="ru-RU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endParaRPr lang="ru-RU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68144" y="1988840"/>
            <a:ext cx="3047804" cy="4629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357166"/>
            <a:ext cx="4103688" cy="69711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6" charset="0"/>
              </a:rPr>
              <a:t>Формы, методы и средства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6" charset="0"/>
              </a:rPr>
              <a:t>ознакомления: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6" charset="0"/>
              </a:rPr>
              <a:t>Беседа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6" charset="0"/>
              </a:rPr>
              <a:t>* Образовательные ситуации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6" charset="0"/>
              </a:rPr>
              <a:t>*Элементарные математические представления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6" charset="0"/>
              </a:rPr>
              <a:t>*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6" charset="0"/>
              </a:rPr>
              <a:t>ИЗОдеятельность</a:t>
            </a:r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6" charset="0"/>
              </a:rPr>
              <a:t>* Экскурсии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6" charset="0"/>
              </a:rPr>
              <a:t>* Развивающая среда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6" charset="0"/>
              </a:rPr>
              <a:t>* Ролевые игры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6" charset="0"/>
              </a:rPr>
              <a:t>* Конструктивная деятельность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793" y="188640"/>
            <a:ext cx="9144793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54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292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Знакомство с улицей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9807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Игра –тренинг</a:t>
            </a:r>
          </a:p>
          <a:p>
            <a:pPr algn="ctr"/>
            <a:r>
              <a:rPr lang="ru-RU" altLang="ru-RU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«Мы пешеходы»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669615"/>
            <a:ext cx="9144793" cy="420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1988840"/>
            <a:ext cx="4800532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7376" y="2878290"/>
            <a:ext cx="4812687" cy="3609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20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Коммуникативная непосредственная образовательная деятельность</a:t>
            </a:r>
            <a:endParaRPr lang="ru-RU" alt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-108520" y="1628800"/>
            <a:ext cx="3822750" cy="46699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175"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Большое внимание уделяется составлению рассказов: по опорным словам, по серии картинок, на тему «Улица города», «Моя улица», </a:t>
            </a:r>
          </a:p>
          <a:p>
            <a:pPr marL="365125" indent="-3175"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«Как я шёл с мамой в детский сад», опираясь на имеющиеся у детей знания о правилах движения и поведения </a:t>
            </a:r>
          </a:p>
          <a:p>
            <a:pPr marL="365125" indent="-3175"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пешеходов на улице.</a:t>
            </a:r>
            <a:endParaRPr lang="ru-RU" alt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126" y="1628800"/>
            <a:ext cx="5532107" cy="375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291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300</Words>
  <Application>Microsoft Office PowerPoint</Application>
  <PresentationFormat>Экран (4:3)</PresentationFormat>
  <Paragraphs>44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гео</cp:lastModifiedBy>
  <cp:revision>128</cp:revision>
  <dcterms:created xsi:type="dcterms:W3CDTF">2014-07-15T15:51:57Z</dcterms:created>
  <dcterms:modified xsi:type="dcterms:W3CDTF">2017-03-16T13:54:19Z</dcterms:modified>
</cp:coreProperties>
</file>